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35A8A-BD04-4EE6-BE12-FEDF8FA1866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1E838-BFA0-4CF8-BF0E-43EDC5E12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1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students a</a:t>
            </a:r>
            <a:r>
              <a:rPr lang="en-US" baseline="0" dirty="0" smtClean="0"/>
              <a:t> few moments to draw their number lines and answer the initial questions. This slide can be printed and used as a worksheet,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30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26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students a</a:t>
            </a:r>
            <a:r>
              <a:rPr lang="en-US" baseline="0" dirty="0" smtClean="0"/>
              <a:t> few moments to answer the initial questions.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26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can draw their number lines or this slide</a:t>
            </a:r>
            <a:r>
              <a:rPr lang="en-US" baseline="0" dirty="0" smtClean="0"/>
              <a:t> can be printed and given as a worksheet.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0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printed or just copied by students into their math journals/notebooks.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33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can be printed or just copied by students into their math journals/notebooks.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A0C90-E84D-4E5B-960B-A7C93923571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5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5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5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0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5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5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4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3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2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1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5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9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674E-E05D-4DAE-AAF4-DEF2DF44512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E9D8-903B-4337-B958-C8768D082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4a.4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Lines </a:t>
            </a:r>
          </a:p>
          <a:p>
            <a:r>
              <a:rPr lang="en-US" i="1" dirty="0" smtClean="0"/>
              <a:t>Opposites	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9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506909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</a:t>
            </a:r>
            <a:r>
              <a:rPr lang="en-US" dirty="0" smtClean="0"/>
              <a:t>4a.4: Opposites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48" y="793513"/>
            <a:ext cx="10786481" cy="5666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1. Write down ten opposites. (For example, dark vs light.)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								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Opposites are things that are totally different from, or the reverse of, something else.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3739" y="1575357"/>
            <a:ext cx="1509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Left vs Right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40591" y="1575357"/>
            <a:ext cx="18635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Cloudy vs Sunny</a:t>
            </a:r>
          </a:p>
        </p:txBody>
      </p:sp>
      <p:sp>
        <p:nvSpPr>
          <p:cNvPr id="7" name="Rectangle 6"/>
          <p:cNvSpPr/>
          <p:nvPr/>
        </p:nvSpPr>
        <p:spPr>
          <a:xfrm>
            <a:off x="7432113" y="1575357"/>
            <a:ext cx="1442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Walk vs Run</a:t>
            </a:r>
          </a:p>
        </p:txBody>
      </p:sp>
      <p:sp>
        <p:nvSpPr>
          <p:cNvPr id="8" name="Rectangle 7"/>
          <p:cNvSpPr/>
          <p:nvPr/>
        </p:nvSpPr>
        <p:spPr>
          <a:xfrm>
            <a:off x="5143792" y="2528534"/>
            <a:ext cx="1283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Go vs Stop</a:t>
            </a:r>
          </a:p>
        </p:txBody>
      </p:sp>
      <p:sp>
        <p:nvSpPr>
          <p:cNvPr id="9" name="Rectangle 8"/>
          <p:cNvSpPr/>
          <p:nvPr/>
        </p:nvSpPr>
        <p:spPr>
          <a:xfrm>
            <a:off x="4387207" y="4417721"/>
            <a:ext cx="14700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Day </a:t>
            </a:r>
            <a:r>
              <a:rPr lang="en-US" sz="2000" dirty="0">
                <a:solidFill>
                  <a:srgbClr val="0070C0"/>
                </a:solidFill>
              </a:rPr>
              <a:t>vs Night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72353" y="3751345"/>
            <a:ext cx="28273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Protagonist vs Antagonist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05863" y="4375035"/>
            <a:ext cx="1405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Push vs Pull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88808" y="3122205"/>
            <a:ext cx="29454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Democracy </a:t>
            </a:r>
            <a:r>
              <a:rPr lang="en-US" sz="2000" dirty="0" smtClean="0">
                <a:solidFill>
                  <a:srgbClr val="0070C0"/>
                </a:solidFill>
              </a:rPr>
              <a:t>vs </a:t>
            </a:r>
            <a:r>
              <a:rPr lang="en-US" sz="2000" dirty="0">
                <a:solidFill>
                  <a:srgbClr val="0070C0"/>
                </a:solidFill>
              </a:rPr>
              <a:t>Dictatorship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97857" y="3240932"/>
            <a:ext cx="14754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East vs West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44637" y="2493773"/>
            <a:ext cx="203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Salt vs Pepper	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68126" y="3540222"/>
            <a:ext cx="203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Girls vs Boys	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17800" y="4304160"/>
            <a:ext cx="203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Peace vs War	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508989" y="2478151"/>
            <a:ext cx="15529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Full vs Empty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6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48" y="756746"/>
            <a:ext cx="10533932" cy="55667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2. What do you think opposite numbers are? </a:t>
            </a:r>
          </a:p>
          <a:p>
            <a:pPr marL="0" indent="0">
              <a:buNone/>
            </a:pPr>
            <a:r>
              <a:rPr lang="en-US" sz="1800" b="1" dirty="0" smtClean="0"/>
              <a:t>Numbers are opposite </a:t>
            </a:r>
            <a:r>
              <a:rPr lang="en-US" sz="1800" dirty="0" smtClean="0"/>
              <a:t>of each other when they are </a:t>
            </a:r>
            <a:r>
              <a:rPr lang="en-US" sz="1800" b="1" dirty="0" smtClean="0"/>
              <a:t>the same distance away from </a:t>
            </a:r>
            <a:r>
              <a:rPr lang="en-US" sz="1800" dirty="0" smtClean="0"/>
              <a:t>zero but on opposite sides of the number line.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3. Name and place the following numbers and their opposites on a number line. </a:t>
            </a:r>
          </a:p>
          <a:p>
            <a:pPr marL="0" indent="0">
              <a:buNone/>
            </a:pPr>
            <a:r>
              <a:rPr lang="en-US" sz="1800" dirty="0" smtClean="0"/>
              <a:t> 	(a) 3		(b) –15		(c) –12.3		(d) 8 ½ 		(e) 0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4. Which of the numbers (above) are integers and which are rational numbers?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1748" y="286604"/>
            <a:ext cx="10559332" cy="470142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</a:t>
            </a:r>
            <a:r>
              <a:rPr lang="en-US" dirty="0" smtClean="0"/>
              <a:t>4a.4: Opposites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85084" y="4855249"/>
            <a:ext cx="9088525" cy="520792"/>
            <a:chOff x="2460945" y="5614604"/>
            <a:chExt cx="9088525" cy="520792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2460945" y="5614604"/>
              <a:ext cx="9088525" cy="5607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596543" y="574931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19856" y="575038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72293" y="574481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60235" y="575041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–10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51514" y="576606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32636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–15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60945" y="573905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–20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800590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848214" y="574791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356455" y="4658367"/>
          <a:ext cx="87477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9686600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35987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881300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12358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02982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50434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2625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07402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9145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40821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99264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30642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3624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05302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7149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30845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7422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45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75587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0421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56985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042667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49541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26749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59399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849809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10950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952880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23259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11230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57531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74665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78266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77415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510805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51901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2903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97644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893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7235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687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59993"/>
                    </a:ext>
                  </a:extLst>
                </a:gridCol>
              </a:tblGrid>
              <a:tr h="282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765855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1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48" y="956441"/>
            <a:ext cx="10533932" cy="5367086"/>
          </a:xfrm>
        </p:spPr>
        <p:txBody>
          <a:bodyPr>
            <a:normAutofit fontScale="92500" lnSpcReduction="20000"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You might remember the difference between integers and rational numbers. We defined them earlier as the following.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Integers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are </a:t>
            </a:r>
            <a:r>
              <a:rPr lang="en-US" sz="2400" dirty="0">
                <a:solidFill>
                  <a:schemeClr val="tx1"/>
                </a:solidFill>
              </a:rPr>
              <a:t>positive numbers (1, 2, 3, . . . ), negative numbers </a:t>
            </a:r>
            <a:r>
              <a:rPr lang="en-US" sz="2400" dirty="0" smtClean="0">
                <a:solidFill>
                  <a:schemeClr val="tx1"/>
                </a:solidFill>
              </a:rPr>
              <a:t>(–1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–2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–3</a:t>
            </a:r>
            <a:r>
              <a:rPr lang="en-US" sz="2400" dirty="0">
                <a:solidFill>
                  <a:schemeClr val="tx1"/>
                </a:solidFill>
              </a:rPr>
              <a:t>, . . . ) and </a:t>
            </a:r>
            <a:r>
              <a:rPr lang="en-US" sz="2400" dirty="0" smtClean="0">
                <a:solidFill>
                  <a:schemeClr val="tx1"/>
                </a:solidFill>
              </a:rPr>
              <a:t>0 that do not have fractional </a:t>
            </a:r>
            <a:r>
              <a:rPr lang="en-US" sz="2400" dirty="0">
                <a:solidFill>
                  <a:schemeClr val="tx1"/>
                </a:solidFill>
              </a:rPr>
              <a:t>amounts.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Rational numbers</a:t>
            </a:r>
            <a:r>
              <a:rPr lang="en-US" sz="2400" dirty="0">
                <a:solidFill>
                  <a:schemeClr val="tx1"/>
                </a:solidFill>
              </a:rPr>
              <a:t> are numbers that are positive and negative and can be </a:t>
            </a:r>
            <a:r>
              <a:rPr lang="en-US" sz="2400" b="1" dirty="0">
                <a:solidFill>
                  <a:schemeClr val="tx1"/>
                </a:solidFill>
              </a:rPr>
              <a:t>written as a fraction</a:t>
            </a:r>
            <a:r>
              <a:rPr lang="en-US" sz="2400" dirty="0">
                <a:solidFill>
                  <a:schemeClr val="tx1"/>
                </a:solidFill>
              </a:rPr>
              <a:t>. All integers can also be written as a fraction, so they are also considered rational numbers.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So, 3, –3, 15, –15, and 0 are integers. </a:t>
            </a:r>
          </a:p>
          <a:p>
            <a:pPr marL="0" indent="0">
              <a:buNone/>
            </a:pPr>
            <a:r>
              <a:rPr lang="en-US" sz="2400" dirty="0" smtClean="0"/>
              <a:t>All the integers above and 8 ½, –8 ½, 12.3 and –12.3 are rational numbers.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554225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</a:t>
            </a:r>
            <a:r>
              <a:rPr lang="en-US" dirty="0" smtClean="0"/>
              <a:t>4a.4: Opposites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85084" y="2767139"/>
            <a:ext cx="9088525" cy="520792"/>
            <a:chOff x="2460945" y="5614604"/>
            <a:chExt cx="9088525" cy="520792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2460945" y="5614604"/>
              <a:ext cx="9088525" cy="5607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596543" y="574931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19856" y="575038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72293" y="574481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60235" y="575041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–10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51514" y="576606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32636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–15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60945" y="573905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–20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800590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848214" y="574791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356455" y="2570257"/>
          <a:ext cx="87477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9686600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35987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881300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12358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02982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50434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2625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07402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9145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40821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99264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30642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3624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05302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7149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30845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7422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45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75587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0421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56985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042667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49541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26749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59399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849809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10950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952880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23259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11230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57531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74665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78266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77415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510805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51901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2903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97644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893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7235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687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59993"/>
                    </a:ext>
                  </a:extLst>
                </a:gridCol>
              </a:tblGrid>
              <a:tr h="282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7658551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6272545" y="2685700"/>
            <a:ext cx="16192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852959" y="2237393"/>
            <a:ext cx="417102" cy="600707"/>
            <a:chOff x="4852959" y="4325503"/>
            <a:chExt cx="417102" cy="600707"/>
          </a:xfrm>
        </p:grpSpPr>
        <p:sp>
          <p:nvSpPr>
            <p:cNvPr id="19" name="Oval 18"/>
            <p:cNvSpPr/>
            <p:nvPr/>
          </p:nvSpPr>
          <p:spPr>
            <a:xfrm>
              <a:off x="5024770" y="4764285"/>
              <a:ext cx="161925" cy="1619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52959" y="4325503"/>
              <a:ext cx="4171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–3</a:t>
              </a:r>
              <a:endParaRPr lang="en-US" dirty="0"/>
            </a:p>
          </p:txBody>
        </p:sp>
      </p:grpSp>
      <p:sp>
        <p:nvSpPr>
          <p:cNvPr id="21" name="Oval 20"/>
          <p:cNvSpPr/>
          <p:nvPr/>
        </p:nvSpPr>
        <p:spPr>
          <a:xfrm>
            <a:off x="2521837" y="2692669"/>
            <a:ext cx="16192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8565401" y="2248098"/>
            <a:ext cx="534121" cy="600707"/>
            <a:chOff x="4805334" y="4325503"/>
            <a:chExt cx="534121" cy="600707"/>
          </a:xfrm>
        </p:grpSpPr>
        <p:sp>
          <p:nvSpPr>
            <p:cNvPr id="24" name="Oval 23"/>
            <p:cNvSpPr/>
            <p:nvPr/>
          </p:nvSpPr>
          <p:spPr>
            <a:xfrm>
              <a:off x="5024770" y="4764285"/>
              <a:ext cx="161925" cy="1619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05334" y="4325503"/>
              <a:ext cx="5341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–15</a:t>
              </a:r>
              <a:endParaRPr lang="en-US" dirty="0"/>
            </a:p>
          </p:txBody>
        </p:sp>
      </p:grpSp>
      <p:sp>
        <p:nvSpPr>
          <p:cNvPr id="27" name="Oval 26"/>
          <p:cNvSpPr/>
          <p:nvPr/>
        </p:nvSpPr>
        <p:spPr>
          <a:xfrm>
            <a:off x="3100563" y="2692669"/>
            <a:ext cx="16192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7908193" y="2246918"/>
            <a:ext cx="708848" cy="600707"/>
            <a:chOff x="4738659" y="4325503"/>
            <a:chExt cx="708848" cy="600707"/>
          </a:xfrm>
        </p:grpSpPr>
        <p:sp>
          <p:nvSpPr>
            <p:cNvPr id="29" name="Oval 28"/>
            <p:cNvSpPr/>
            <p:nvPr/>
          </p:nvSpPr>
          <p:spPr>
            <a:xfrm>
              <a:off x="5024770" y="4764285"/>
              <a:ext cx="161925" cy="1619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738659" y="4325503"/>
              <a:ext cx="70884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–12.3</a:t>
              </a:r>
              <a:endParaRPr lang="en-US" dirty="0"/>
            </a:p>
          </p:txBody>
        </p:sp>
      </p:grpSp>
      <p:sp>
        <p:nvSpPr>
          <p:cNvPr id="31" name="Oval 30"/>
          <p:cNvSpPr/>
          <p:nvPr/>
        </p:nvSpPr>
        <p:spPr>
          <a:xfrm>
            <a:off x="7429832" y="2692669"/>
            <a:ext cx="16192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658619" y="2246955"/>
            <a:ext cx="625492" cy="600707"/>
            <a:chOff x="4805334" y="4325503"/>
            <a:chExt cx="625492" cy="600707"/>
          </a:xfrm>
        </p:grpSpPr>
        <p:sp>
          <p:nvSpPr>
            <p:cNvPr id="36" name="Oval 35"/>
            <p:cNvSpPr/>
            <p:nvPr/>
          </p:nvSpPr>
          <p:spPr>
            <a:xfrm>
              <a:off x="5024770" y="4764285"/>
              <a:ext cx="161925" cy="1619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805334" y="4325503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–8½ </a:t>
              </a:r>
              <a:endParaRPr lang="en-US" dirty="0"/>
            </a:p>
          </p:txBody>
        </p:sp>
      </p:grpSp>
      <p:sp>
        <p:nvSpPr>
          <p:cNvPr id="38" name="Oval 37"/>
          <p:cNvSpPr/>
          <p:nvPr/>
        </p:nvSpPr>
        <p:spPr>
          <a:xfrm>
            <a:off x="5661268" y="2685700"/>
            <a:ext cx="161925" cy="16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9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7" grpId="0" animBg="1"/>
      <p:bldP spid="31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48" y="935421"/>
            <a:ext cx="10910610" cy="5388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symbol “–” can mean three different ideas. </a:t>
            </a:r>
          </a:p>
          <a:p>
            <a:pPr marL="0" indent="0">
              <a:buNone/>
            </a:pPr>
            <a:r>
              <a:rPr lang="en-US" sz="2400" dirty="0" smtClean="0"/>
              <a:t>5. Take a look at the three examples below and state what the “–” symbol means in each case. </a:t>
            </a:r>
          </a:p>
          <a:p>
            <a:pPr marL="0" indent="0">
              <a:buNone/>
            </a:pPr>
            <a:r>
              <a:rPr lang="en-US" sz="2400" dirty="0" smtClean="0"/>
              <a:t> 	(a)  –3.2		(b) 13 – 5			(c)  –(–11) 	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–</a:t>
            </a:r>
            <a:r>
              <a:rPr lang="en-US" sz="2400" dirty="0" smtClean="0"/>
              <a:t>3.2, the “–” symbol means a </a:t>
            </a:r>
            <a:r>
              <a:rPr lang="en-US" sz="2400" b="1" dirty="0" smtClean="0"/>
              <a:t>negative location</a:t>
            </a:r>
            <a:r>
              <a:rPr lang="en-US" sz="2400" dirty="0" smtClean="0"/>
              <a:t>. It is 3.2 to the left or below 0. </a:t>
            </a:r>
          </a:p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13 – </a:t>
            </a:r>
            <a:r>
              <a:rPr lang="en-US" sz="2400" dirty="0" smtClean="0"/>
              <a:t>5, the</a:t>
            </a:r>
            <a:r>
              <a:rPr lang="en-US" sz="2400" dirty="0"/>
              <a:t> “–” symbol </a:t>
            </a:r>
            <a:r>
              <a:rPr lang="en-US" sz="2400" dirty="0" smtClean="0"/>
              <a:t>means </a:t>
            </a:r>
            <a:r>
              <a:rPr lang="en-US" sz="2400" b="1" dirty="0" smtClean="0"/>
              <a:t>subtract</a:t>
            </a:r>
            <a:r>
              <a:rPr lang="en-US" sz="2400" dirty="0" smtClean="0"/>
              <a:t>. In this case, take 5 away from 13. </a:t>
            </a:r>
          </a:p>
          <a:p>
            <a:pPr marL="0" indent="0">
              <a:buNone/>
            </a:pPr>
            <a:r>
              <a:rPr lang="en-US" sz="2400" dirty="0" smtClean="0"/>
              <a:t>For –(–11) , the first “–” symbol means </a:t>
            </a:r>
            <a:r>
              <a:rPr lang="en-US" sz="2400" b="1" dirty="0" smtClean="0"/>
              <a:t>opposite</a:t>
            </a:r>
            <a:r>
              <a:rPr lang="en-US" sz="2400" dirty="0" smtClean="0"/>
              <a:t>. Take the opposite of </a:t>
            </a:r>
            <a:r>
              <a:rPr lang="en-US" sz="2400" dirty="0"/>
              <a:t>–</a:t>
            </a:r>
            <a:r>
              <a:rPr lang="en-US" sz="2400" dirty="0" smtClean="0"/>
              <a:t>11 which is 11.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449121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</a:t>
            </a:r>
            <a:r>
              <a:rPr lang="en-US" dirty="0" smtClean="0"/>
              <a:t>4a.4: Opposites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4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48" y="958028"/>
            <a:ext cx="10419291" cy="5365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6. Remember that we are using the </a:t>
            </a:r>
            <a:r>
              <a:rPr lang="en-US" sz="2400" dirty="0"/>
              <a:t>“–” symbol </a:t>
            </a:r>
            <a:r>
              <a:rPr lang="en-US" sz="2400" dirty="0" smtClean="0"/>
              <a:t>for opposite. Determine what each of the following numbers are:</a:t>
            </a:r>
          </a:p>
          <a:p>
            <a:pPr marL="0" indent="0">
              <a:buNone/>
            </a:pPr>
            <a:r>
              <a:rPr lang="en-US" sz="2400" dirty="0" smtClean="0"/>
              <a:t>	(a) –(–2.9)		(b) </a:t>
            </a:r>
            <a:r>
              <a:rPr lang="en-US" sz="2400" dirty="0"/>
              <a:t>– </a:t>
            </a:r>
            <a:r>
              <a:rPr lang="en-US" sz="2400" dirty="0" smtClean="0"/>
              <a:t>(</a:t>
            </a:r>
            <a:r>
              <a:rPr lang="en-US" sz="2400" dirty="0"/>
              <a:t>– </a:t>
            </a:r>
            <a:r>
              <a:rPr lang="en-US" sz="2400" dirty="0" smtClean="0"/>
              <a:t>(</a:t>
            </a:r>
            <a:r>
              <a:rPr lang="en-US" sz="2400" dirty="0"/>
              <a:t>– 9</a:t>
            </a:r>
            <a:r>
              <a:rPr lang="en-US" sz="2400" dirty="0" smtClean="0"/>
              <a:t>.5))			(c)  –(11) 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7. Place the following numbers on the number line and then order them from the closest to the farthest from zero. </a:t>
            </a:r>
          </a:p>
          <a:p>
            <a:pPr marL="0" indent="0">
              <a:buNone/>
            </a:pPr>
            <a:r>
              <a:rPr lang="en-US" sz="2400" dirty="0"/>
              <a:t>	(a) </a:t>
            </a:r>
            <a:r>
              <a:rPr lang="en-US" sz="2400" dirty="0" smtClean="0"/>
              <a:t>–(13.2)</a:t>
            </a:r>
            <a:r>
              <a:rPr lang="en-US" sz="2400" dirty="0"/>
              <a:t>		(b) – (– (– </a:t>
            </a:r>
            <a:r>
              <a:rPr lang="en-US" sz="2400" dirty="0" smtClean="0"/>
              <a:t>12.95))</a:t>
            </a:r>
            <a:r>
              <a:rPr lang="en-US" sz="2400" dirty="0"/>
              <a:t>		</a:t>
            </a:r>
            <a:r>
              <a:rPr lang="en-US" sz="2400" dirty="0" smtClean="0"/>
              <a:t>(</a:t>
            </a:r>
            <a:r>
              <a:rPr lang="en-US" sz="2400" dirty="0"/>
              <a:t>c)  </a:t>
            </a:r>
            <a:r>
              <a:rPr lang="en-US" sz="2400" dirty="0" smtClean="0"/>
              <a:t>–(9.78) </a:t>
            </a:r>
            <a:r>
              <a:rPr lang="en-US" sz="2400" dirty="0"/>
              <a:t>	</a:t>
            </a:r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1748" y="286604"/>
            <a:ext cx="10559332" cy="428100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</a:t>
            </a:r>
            <a:r>
              <a:rPr lang="en-US" dirty="0" smtClean="0"/>
              <a:t>4a.4: Opposites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85084" y="5592234"/>
            <a:ext cx="9088525" cy="520792"/>
            <a:chOff x="2460945" y="5614604"/>
            <a:chExt cx="9088525" cy="520792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2460945" y="5614604"/>
              <a:ext cx="9088525" cy="5607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596543" y="574931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–5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719856" y="575038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72293" y="574481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60235" y="575041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–10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751514" y="5766064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32636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–15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60945" y="5739051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–20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800590" y="5757355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848214" y="5747916"/>
              <a:ext cx="6725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  <a:r>
                <a:rPr lang="en-US" dirty="0" smtClean="0"/>
                <a:t>0</a:t>
              </a:r>
              <a:endParaRPr lang="en-US" dirty="0"/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356455" y="5395352"/>
          <a:ext cx="87477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9686600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135987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881300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212358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02982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50434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2625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0740215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69145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40821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599264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330642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63624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05302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71490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030845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74228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45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975587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04215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56985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042667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495413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26749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859399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849809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109503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952880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23259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211230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057531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574665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78266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77415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510805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51901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2903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297644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18933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472356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368707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59993"/>
                    </a:ext>
                  </a:extLst>
                </a:gridCol>
              </a:tblGrid>
              <a:tr h="2820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765855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9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48" y="735724"/>
            <a:ext cx="10533932" cy="5587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8. What number is the opposite of –5.2?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9</a:t>
            </a:r>
            <a:r>
              <a:rPr lang="en-US" sz="2400" dirty="0" smtClean="0"/>
              <a:t>. Makala is confused on the difference between integers and rational numbers. Using examples, explain to her how to name each type of number.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10. If –7 is the opposite of 7, what is the opposite of 0.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11. </a:t>
            </a:r>
            <a:r>
              <a:rPr lang="en-US" sz="2400" dirty="0"/>
              <a:t>D</a:t>
            </a:r>
            <a:r>
              <a:rPr lang="en-US" sz="2400" dirty="0" smtClean="0"/>
              <a:t>etermine whether each number will be positive or negative.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	(a) </a:t>
            </a:r>
            <a:r>
              <a:rPr lang="en-US" sz="2400" dirty="0"/>
              <a:t>– (– (– </a:t>
            </a:r>
            <a:r>
              <a:rPr lang="en-US" sz="2400" dirty="0" smtClean="0"/>
              <a:t>7))		(b) – 2.9 		(c)  – </a:t>
            </a:r>
            <a:r>
              <a:rPr lang="en-US" sz="2400" dirty="0"/>
              <a:t>(– </a:t>
            </a:r>
            <a:r>
              <a:rPr lang="en-US" sz="2400" dirty="0" smtClean="0"/>
              <a:t>1.5) 	</a:t>
            </a:r>
            <a:endParaRPr lang="en-US" sz="2400" dirty="0"/>
          </a:p>
          <a:p>
            <a:endParaRPr lang="en-US" sz="2400" dirty="0"/>
          </a:p>
          <a:p>
            <a:pPr lvl="1"/>
            <a:endParaRPr lang="en-US" sz="22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449121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</a:t>
            </a:r>
            <a:r>
              <a:rPr lang="en-US" dirty="0" smtClean="0"/>
              <a:t>4a.4: Review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3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1748" y="735724"/>
                <a:ext cx="10533932" cy="558780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8. What number is the opposite of –5.2? </a:t>
                </a:r>
              </a:p>
              <a:p>
                <a:r>
                  <a:rPr lang="en-US" sz="2000" dirty="0" smtClean="0"/>
                  <a:t>5.2</a:t>
                </a:r>
              </a:p>
              <a:p>
                <a:pPr marL="0" indent="0">
                  <a:buNone/>
                </a:pPr>
                <a:r>
                  <a:rPr lang="en-US" sz="2400" dirty="0"/>
                  <a:t>9</a:t>
                </a:r>
                <a:r>
                  <a:rPr lang="en-US" sz="2400" dirty="0" smtClean="0"/>
                  <a:t>. Makala is confused on the difference between integers and rational numbers. Using examples, explain to her how to name each type of number. </a:t>
                </a:r>
              </a:p>
              <a:p>
                <a:r>
                  <a:rPr lang="en-US" sz="2000" dirty="0" smtClean="0"/>
                  <a:t>Integers are positive and negative whole numbers, including zero. {…-3, -2, -1, 0, 1, 2, 3…}</a:t>
                </a:r>
              </a:p>
              <a:p>
                <a:r>
                  <a:rPr lang="en-US" sz="2000" dirty="0" smtClean="0"/>
                  <a:t>A rational number is any number that can be put </a:t>
                </a:r>
                <a:r>
                  <a:rPr lang="en-US" sz="2000" b="1" u="sng" dirty="0" smtClean="0"/>
                  <a:t>exactly</a:t>
                </a:r>
                <a:r>
                  <a:rPr lang="en-US" sz="2000" dirty="0" smtClean="0"/>
                  <a:t> into a fraction.</a:t>
                </a:r>
              </a:p>
              <a:p>
                <a:pPr lvl="1"/>
                <a:r>
                  <a:rPr lang="en-US" sz="1600" dirty="0" smtClean="0"/>
                  <a:t>Rational Numbers: 	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1600" dirty="0" smtClean="0"/>
                  <a:t>   	3.5 or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600" dirty="0" smtClean="0"/>
              </a:p>
              <a:p>
                <a:pPr marL="457200" lvl="1" indent="0">
                  <a:buNone/>
                </a:pPr>
                <a:endParaRPr lang="en-US" sz="1600" dirty="0" smtClean="0"/>
              </a:p>
              <a:p>
                <a:pPr lvl="1"/>
                <a:r>
                  <a:rPr lang="en-US" sz="1600" dirty="0" smtClean="0"/>
                  <a:t>Not Rational Numbers: 	∞	</a:t>
                </a:r>
                <a:r>
                  <a:rPr lang="el-GR" sz="1600" dirty="0" smtClean="0"/>
                  <a:t>π</a:t>
                </a:r>
                <a:r>
                  <a:rPr lang="en-US" sz="1600" dirty="0" smtClean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600" dirty="0" smtClean="0"/>
                  <a:t>	Any repeating decimal</a:t>
                </a:r>
                <a:endParaRPr lang="en-US" sz="16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10. If –7 is the opposite of 7, what is the opposite of 0. </a:t>
                </a:r>
              </a:p>
              <a:p>
                <a:r>
                  <a:rPr lang="en-US" sz="2100" dirty="0" smtClean="0"/>
                  <a:t>Some say 0 or ∞</a:t>
                </a:r>
                <a:endParaRPr lang="en-US" sz="21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11. </a:t>
                </a:r>
                <a:r>
                  <a:rPr lang="en-US" sz="2400" dirty="0"/>
                  <a:t>D</a:t>
                </a:r>
                <a:r>
                  <a:rPr lang="en-US" sz="2400" dirty="0" smtClean="0"/>
                  <a:t>etermine whether each number will be positive or negative. 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	(a) </a:t>
                </a:r>
                <a:r>
                  <a:rPr lang="en-US" sz="2400" dirty="0"/>
                  <a:t>– (– (– </a:t>
                </a:r>
                <a:r>
                  <a:rPr lang="en-US" sz="2400" dirty="0" smtClean="0"/>
                  <a:t>7))		(b) – 2.9 		(c)  – </a:t>
                </a:r>
                <a:r>
                  <a:rPr lang="en-US" sz="2400" dirty="0"/>
                  <a:t>(– </a:t>
                </a:r>
                <a:r>
                  <a:rPr lang="en-US" sz="2400" dirty="0" smtClean="0"/>
                  <a:t>1.5) 	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	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	-7		-2.9				1.5</a:t>
                </a:r>
                <a:endParaRPr lang="en-US" sz="1600" dirty="0"/>
              </a:p>
              <a:p>
                <a:pPr lvl="1"/>
                <a:endParaRPr lang="en-US" sz="22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748" y="735724"/>
                <a:ext cx="10533932" cy="5587803"/>
              </a:xfrm>
              <a:blipFill>
                <a:blip r:embed="rId3"/>
                <a:stretch>
                  <a:fillRect l="-752" t="-2293" b="-1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DMTI (2017) | Resource Materials | www.dmtinstitute.com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1748" y="286603"/>
            <a:ext cx="10559332" cy="449121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</a:t>
            </a:r>
            <a:r>
              <a:rPr lang="en-US" dirty="0" smtClean="0"/>
              <a:t>4a.4: Review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6C46-10C5-4740-99D6-35440904B56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2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707</Words>
  <Application>Microsoft Office PowerPoint</Application>
  <PresentationFormat>Widescreen</PresentationFormat>
  <Paragraphs>157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Lesson 4a.4</vt:lpstr>
      <vt:lpstr>Lesson 4a.4: Opposites</vt:lpstr>
      <vt:lpstr>Lesson 4a.4: Opposites</vt:lpstr>
      <vt:lpstr>Lesson 4a.4: Opposites</vt:lpstr>
      <vt:lpstr>Lesson 4a.4: Opposites</vt:lpstr>
      <vt:lpstr>Lesson 4a.4: Opposites</vt:lpstr>
      <vt:lpstr>Lesson 4a.4: Review</vt:lpstr>
      <vt:lpstr>Lesson 4a.4: Review</vt:lpstr>
    </vt:vector>
  </TitlesOfParts>
  <Company>Mountain Home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4a.4</dc:title>
  <dc:creator>R Lenny DeVore</dc:creator>
  <cp:lastModifiedBy>R Lenny DeVore</cp:lastModifiedBy>
  <cp:revision>13</cp:revision>
  <dcterms:created xsi:type="dcterms:W3CDTF">2019-01-10T14:58:58Z</dcterms:created>
  <dcterms:modified xsi:type="dcterms:W3CDTF">2019-01-16T19:57:56Z</dcterms:modified>
</cp:coreProperties>
</file>